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1" r:id="rId4"/>
    <p:sldId id="262" r:id="rId5"/>
    <p:sldId id="267" r:id="rId6"/>
    <p:sldId id="263" r:id="rId7"/>
    <p:sldId id="260" r:id="rId8"/>
    <p:sldId id="268" r:id="rId9"/>
    <p:sldId id="269" r:id="rId10"/>
    <p:sldId id="265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>
      <p:cViewPr varScale="1">
        <p:scale>
          <a:sx n="81" d="100"/>
          <a:sy n="81" d="100"/>
        </p:scale>
        <p:origin x="590" y="5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4/10/2025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4/10/2025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4/10/2025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4/10/2025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4/10/2025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4/10/2025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4/10/2025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Twin for Pandemic Simulation and Health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by: </a:t>
            </a:r>
            <a:r>
              <a:rPr lang="en-US" sz="1800" b="1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K.S.Abhihkeshav</a:t>
            </a:r>
            <a:r>
              <a:rPr lang="en-US" sz="18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(21CSB0F03)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63" y="764704"/>
            <a:ext cx="5943600" cy="5943600"/>
          </a:xfrm>
        </p:spPr>
        <p:txBody>
          <a:bodyPr/>
          <a:lstStyle/>
          <a:p>
            <a:r>
              <a:rPr lang="en-US" dirty="0"/>
              <a:t>Small time variant dataset, leading to ML models with high loss.</a:t>
            </a:r>
          </a:p>
          <a:p>
            <a:r>
              <a:rPr lang="en-US" dirty="0"/>
              <a:t>Inflexible Framework of Mesa. Most of the alignment of images and text were done manually including sending of the HTML components.</a:t>
            </a:r>
          </a:p>
          <a:p>
            <a:r>
              <a:rPr lang="en-US" dirty="0"/>
              <a:t>Currently, the environment includes only Persons, Hospitals, and Walls, with scope for adding more functionality in future iterations.</a:t>
            </a:r>
          </a:p>
          <a:p>
            <a:r>
              <a:rPr lang="en-US" dirty="0"/>
              <a:t>The Model needs </a:t>
            </a:r>
            <a:r>
              <a:rPr lang="en-US"/>
              <a:t>to run </a:t>
            </a:r>
            <a:r>
              <a:rPr lang="en-US" dirty="0"/>
              <a:t>a few number of steps before the simulation and health predictions are accurate.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6C71C-DF2D-8768-A7C6-70B4D808E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CB38-89EE-EE3F-1917-9C24FF88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0A987-B0CF-7E32-1CCE-7D93DF782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3148" y="2708920"/>
            <a:ext cx="9565704" cy="2827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While the implementation is simple, using Mesa with JavaScript for visualization is unconventional and less customizable compared to platforms like Azure or Siemens. However, as a free, open-source option, Mesa is practical for cost-effective digital twin development. Despite using a small, time-varying dataset that leads to higher loss, the framework remains functional and far less complex, requiring only a single backend file compared to the full APIs needed in other platforms.</a:t>
            </a:r>
          </a:p>
        </p:txBody>
      </p:sp>
    </p:spTree>
    <p:extLst>
      <p:ext uri="{BB962C8B-B14F-4D97-AF65-F5344CB8AC3E}">
        <p14:creationId xmlns:p14="http://schemas.microsoft.com/office/powerpoint/2010/main" val="43178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40D90-EBB0-F7FF-E388-CBC3E924B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F075-3AE3-EFD0-F771-5BAA5752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784" y="2708920"/>
            <a:ext cx="3384376" cy="94513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6152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Methodologies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-459432"/>
            <a:ext cx="7772400" cy="317738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9616" y="3645024"/>
            <a:ext cx="9349680" cy="1415752"/>
          </a:xfrm>
        </p:spPr>
        <p:txBody>
          <a:bodyPr>
            <a:normAutofit/>
          </a:bodyPr>
          <a:lstStyle/>
          <a:p>
            <a:r>
              <a:rPr lang="en-US" dirty="0"/>
              <a:t>To accurately simulate the spread of pandemics and predict individual health outcomes by leveraging lightweight, AI-driven models within a Digital Twin framework for run-time analysis and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348880"/>
            <a:ext cx="9505056" cy="4339985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Pandemics like COVID-19 have underscored the urgent need for agile, data-driven decision-making tools in public health. </a:t>
            </a:r>
          </a:p>
          <a:p>
            <a:r>
              <a:rPr lang="en-US" sz="2000" dirty="0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Simulating pandemic situations is essential for optimizing resource allocation and minimizing the impact of disease outbreaks when they occur. It plays a critical role in disaster management planning.</a:t>
            </a:r>
          </a:p>
          <a:p>
            <a:r>
              <a:rPr lang="en-IN" sz="2000" dirty="0">
                <a:effectLst/>
                <a:latin typeface="Franklin Gothic Medium (Body)"/>
                <a:ea typeface="Times New Roman" panose="02020603050405020304" pitchFamily="18" charset="0"/>
              </a:rPr>
              <a:t>In the context of healthcare and pandemics, a digital twin can represent individual patients, populations, or entire healthcare infrastructures simulating their behaviours and responses under varying conditions.</a:t>
            </a:r>
          </a:p>
          <a:p>
            <a:r>
              <a:rPr lang="en-US" sz="2000" dirty="0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The core idea behind a digital twin involves a continuous data exchange between the physical and virtual worlds enabling simulation and prediction.</a:t>
            </a:r>
          </a:p>
          <a:p>
            <a:endParaRPr lang="en-US" sz="2000" dirty="0">
              <a:latin typeface="Franklin Gothic Medium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5C299-83C9-84C7-8FA6-AD4C4D04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48CE-FDF4-BCD8-262B-33157F72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038A6-C5FC-3529-FE0D-CE5D957F2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780928"/>
            <a:ext cx="9505056" cy="4339985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Existing models for pandemic simulation have utilized various digital twin platforms such as Microsoft Azure Digital Twins, Siemens </a:t>
            </a:r>
            <a:r>
              <a:rPr lang="en-US" sz="2000" dirty="0" err="1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MindSphere</a:t>
            </a:r>
            <a:r>
              <a:rPr lang="en-US" sz="2000" dirty="0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AnyLogic</a:t>
            </a:r>
            <a:r>
              <a:rPr lang="en-US" sz="2000" dirty="0"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Some implementations have taken a highly realistic approach, while other</a:t>
            </a:r>
            <a:r>
              <a:rPr lang="en-US" sz="2000" dirty="0"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models prioritize computational efficiency and abstraction depicting people as simple blobs and homes as static geometric shape.</a:t>
            </a:r>
          </a:p>
          <a:p>
            <a:r>
              <a:rPr lang="en-US" sz="2000" dirty="0">
                <a:effectLst/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Some models rely on continuous data from IoT-enabled devices such as heart rate monitors and wearable activity sensors.</a:t>
            </a:r>
          </a:p>
          <a:p>
            <a:r>
              <a:rPr lang="en-US" sz="2000" dirty="0">
                <a:latin typeface="Franklin Gothic Medium (Body)"/>
                <a:ea typeface="MS Mincho" panose="02020609040205080304" pitchFamily="49" charset="-128"/>
                <a:cs typeface="Times New Roman" panose="02020603050405020304" pitchFamily="18" charset="0"/>
              </a:rPr>
              <a:t>Other models present only the statistical data and do not show any visualization for pandemic and health monitoring.</a:t>
            </a:r>
            <a:endParaRPr lang="en-US" sz="2000" dirty="0">
              <a:latin typeface="Franklin Gothic Medium (Body)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D5A2BF-A997-47C6-611D-0620A953A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5339587"/>
            <a:ext cx="3027635" cy="151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D5D67FB-519A-D2D6-6BD6-2453F86C0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752" y="580653"/>
            <a:ext cx="4149215" cy="28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andemic-digital-twin-with-ml-vaccination-death-mesa-visualization-google_4wLUNsNy">
            <a:hlinkClick r:id="" action="ppaction://media"/>
            <a:extLst>
              <a:ext uri="{FF2B5EF4-FFF2-40B4-BE49-F238E27FC236}">
                <a16:creationId xmlns:a16="http://schemas.microsoft.com/office/drawing/2014/main" id="{E86BD834-FFF0-FC77-69EF-97C9AF3BB9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1836" y="1665946"/>
            <a:ext cx="9048328" cy="50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6469360" cy="4933156"/>
          </a:xfrm>
        </p:spPr>
        <p:txBody>
          <a:bodyPr>
            <a:normAutofit/>
          </a:bodyPr>
          <a:lstStyle/>
          <a:p>
            <a:r>
              <a:rPr lang="en-US" dirty="0"/>
              <a:t>The proposed solution is implemented using the Mesa 1.2.0 Python framework.</a:t>
            </a:r>
          </a:p>
          <a:p>
            <a:r>
              <a:rPr lang="en-US" dirty="0"/>
              <a:t>It involves the visualization of the environment to be a grid with the people as blobs, hospitals scattered in the area and other landmarks.</a:t>
            </a:r>
          </a:p>
          <a:p>
            <a:r>
              <a:rPr lang="en-US" dirty="0"/>
              <a:t>ML algorithms and networks are used to train models to simulate and predict the human health parameters.</a:t>
            </a:r>
          </a:p>
          <a:p>
            <a:r>
              <a:rPr lang="en-US" dirty="0"/>
              <a:t>Two ML models are trained: 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To choose or predict the next health state.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To predict the next set of health parameters for this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50018-06F2-C052-8E65-B0EDCC924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730604"/>
            <a:ext cx="3096344" cy="5028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BBEA1-2B93-A91E-C9B6-42B9CC60C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6576-774B-1BF0-BF7B-B5CA2786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69540-97A7-ECAB-946A-20CD68100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6397352" cy="4933156"/>
          </a:xfrm>
        </p:spPr>
        <p:txBody>
          <a:bodyPr>
            <a:normAutofit/>
          </a:bodyPr>
          <a:lstStyle/>
          <a:p>
            <a:r>
              <a:rPr lang="en-US" dirty="0"/>
              <a:t>Feature to search and observe a particular person in the grid and obtain their health parameters with visualization.</a:t>
            </a:r>
          </a:p>
          <a:p>
            <a:r>
              <a:rPr lang="en-US" dirty="0"/>
              <a:t>The human body, heart, lungs and arteries are visualized for temperature, heart rate, respiratory rate and blood pressure respectively.</a:t>
            </a:r>
          </a:p>
          <a:p>
            <a:r>
              <a:rPr lang="en-US" dirty="0"/>
              <a:t>The statistical information regarding the simulated pandemic is also displayed informing the number of infected, vaccinated, critically affected, etc.</a:t>
            </a:r>
          </a:p>
          <a:p>
            <a:endParaRPr lang="en-US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B8399DB-7455-E5A6-A9EE-877DF2A8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1988840"/>
            <a:ext cx="1213930" cy="199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4E03395-240A-31FB-716D-810367D5F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14936" y="4402262"/>
            <a:ext cx="873552" cy="199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8D48130E-FB7E-78C5-73D0-F170EDB5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1988840"/>
            <a:ext cx="904881" cy="19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2260610E-8F98-6BBA-6B15-A0C03B31F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79AEF6-B123-6B78-249C-1817D3E64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13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0C810D-4BF8-BB6A-146D-A916F8B84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51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96C9FB-C186-55AD-D8CA-2B207B4C2625}"/>
              </a:ext>
            </a:extLst>
          </p:cNvPr>
          <p:cNvSpPr txBox="1">
            <a:spLocks/>
          </p:cNvSpPr>
          <p:nvPr/>
        </p:nvSpPr>
        <p:spPr>
          <a:xfrm>
            <a:off x="7609766" y="4131613"/>
            <a:ext cx="2218310" cy="349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Red -&gt; Cautionary Health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FEB774-523E-51FE-9076-6DA13783266B}"/>
              </a:ext>
            </a:extLst>
          </p:cNvPr>
          <p:cNvSpPr txBox="1">
            <a:spLocks/>
          </p:cNvSpPr>
          <p:nvPr/>
        </p:nvSpPr>
        <p:spPr>
          <a:xfrm>
            <a:off x="10443961" y="4078126"/>
            <a:ext cx="2218310" cy="349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Green -&gt; Good Health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E504DA-1DFB-56E4-B9AD-B1E41F91D601}"/>
              </a:ext>
            </a:extLst>
          </p:cNvPr>
          <p:cNvSpPr txBox="1">
            <a:spLocks/>
          </p:cNvSpPr>
          <p:nvPr/>
        </p:nvSpPr>
        <p:spPr>
          <a:xfrm>
            <a:off x="9187960" y="6482971"/>
            <a:ext cx="2218310" cy="349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Blue -&gt; Critical Health</a:t>
            </a:r>
          </a:p>
        </p:txBody>
      </p:sp>
    </p:spTree>
    <p:extLst>
      <p:ext uri="{BB962C8B-B14F-4D97-AF65-F5344CB8AC3E}">
        <p14:creationId xmlns:p14="http://schemas.microsoft.com/office/powerpoint/2010/main" val="3792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02449-7268-9CE8-CEC9-CEDAF7974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7EF0-DBEC-8146-D175-25A4C7E5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806DD-EF4F-F837-9BC5-40C27BB2E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92631" y="1818482"/>
            <a:ext cx="5406740" cy="4933156"/>
          </a:xfrm>
        </p:spPr>
        <p:txBody>
          <a:bodyPr>
            <a:normAutofit/>
          </a:bodyPr>
          <a:lstStyle/>
          <a:p>
            <a:r>
              <a:rPr lang="en-US" dirty="0"/>
              <a:t>The application has two modes: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Pandemic Simulation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Health Prediction</a:t>
            </a:r>
          </a:p>
          <a:p>
            <a:r>
              <a:rPr lang="en-US" dirty="0"/>
              <a:t>When the number of persons in the environment exceeds one, the system operates as a pandemic simulation(probabilistic). However, if only a single person is present, it functions as a health prediction model(deterministic).</a:t>
            </a:r>
          </a:p>
          <a:p>
            <a:r>
              <a:rPr lang="en-US" dirty="0"/>
              <a:t>This is because a person’s health parameters are affected by other persons.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12B620-DC08-3E89-40E6-973C0758A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6283D70-E6A5-942B-A423-1066DE10D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131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6908447-57DE-09BB-78EF-80A092D19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51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77F1F6-0C51-6851-D0BA-4CE3492E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066" y="1588483"/>
            <a:ext cx="2930447" cy="2935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62552-2E11-D86A-79E8-636CEED2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18" y="1579822"/>
            <a:ext cx="2956113" cy="29376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32B8EE-1589-745A-D38C-E39F56690A77}"/>
              </a:ext>
            </a:extLst>
          </p:cNvPr>
          <p:cNvSpPr txBox="1">
            <a:spLocks/>
          </p:cNvSpPr>
          <p:nvPr/>
        </p:nvSpPr>
        <p:spPr>
          <a:xfrm>
            <a:off x="654435" y="4701734"/>
            <a:ext cx="2520280" cy="31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Pandemic Simulation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1A853F4-FE54-B9AF-D7A1-6EBBCB7D871A}"/>
              </a:ext>
            </a:extLst>
          </p:cNvPr>
          <p:cNvSpPr txBox="1">
            <a:spLocks/>
          </p:cNvSpPr>
          <p:nvPr/>
        </p:nvSpPr>
        <p:spPr>
          <a:xfrm>
            <a:off x="9033149" y="4701734"/>
            <a:ext cx="2520280" cy="31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Health Prediction</a:t>
            </a:r>
          </a:p>
        </p:txBody>
      </p:sp>
    </p:spTree>
    <p:extLst>
      <p:ext uri="{BB962C8B-B14F-4D97-AF65-F5344CB8AC3E}">
        <p14:creationId xmlns:p14="http://schemas.microsoft.com/office/powerpoint/2010/main" val="338907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1496</TotalTime>
  <Words>663</Words>
  <Application>Microsoft Office PowerPoint</Application>
  <PresentationFormat>Widescreen</PresentationFormat>
  <Paragraphs>57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</vt:lpstr>
      <vt:lpstr>Franklin Gothic Medium</vt:lpstr>
      <vt:lpstr>Franklin Gothic Medium (Body)</vt:lpstr>
      <vt:lpstr>Medical Design 16x9</vt:lpstr>
      <vt:lpstr>Digital Twin for Pandemic Simulation and Health Prediction</vt:lpstr>
      <vt:lpstr>Table of Contents</vt:lpstr>
      <vt:lpstr>Problem Statement</vt:lpstr>
      <vt:lpstr>Introduction</vt:lpstr>
      <vt:lpstr>Methodologies</vt:lpstr>
      <vt:lpstr>Demo</vt:lpstr>
      <vt:lpstr>Implementation - I</vt:lpstr>
      <vt:lpstr>Implementation - II</vt:lpstr>
      <vt:lpstr>Implementation - III</vt:lpstr>
      <vt:lpstr>Limitations and Future Scope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Abhihkeshav Kurella</dc:creator>
  <cp:lastModifiedBy>Abhihkeshav Kurella</cp:lastModifiedBy>
  <cp:revision>5</cp:revision>
  <dcterms:created xsi:type="dcterms:W3CDTF">2025-04-08T18:58:24Z</dcterms:created>
  <dcterms:modified xsi:type="dcterms:W3CDTF">2025-04-10T00:49:13Z</dcterms:modified>
</cp:coreProperties>
</file>